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35" r:id="rId6"/>
  </p:sldMasterIdLst>
  <p:notesMasterIdLst>
    <p:notesMasterId r:id="rId19"/>
  </p:notesMasterIdLst>
  <p:handoutMasterIdLst>
    <p:handoutMasterId r:id="rId20"/>
  </p:handoutMasterIdLst>
  <p:sldIdLst>
    <p:sldId id="332" r:id="rId7"/>
    <p:sldId id="335" r:id="rId8"/>
    <p:sldId id="342" r:id="rId9"/>
    <p:sldId id="354" r:id="rId10"/>
    <p:sldId id="353" r:id="rId11"/>
    <p:sldId id="352" r:id="rId12"/>
    <p:sldId id="351" r:id="rId13"/>
    <p:sldId id="350" r:id="rId14"/>
    <p:sldId id="356" r:id="rId15"/>
    <p:sldId id="355" r:id="rId16"/>
    <p:sldId id="349" r:id="rId17"/>
    <p:sldId id="333" r:id="rId1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383838"/>
    <a:srgbClr val="0091BD"/>
    <a:srgbClr val="E5ECEB"/>
    <a:srgbClr val="95D600"/>
    <a:srgbClr val="FF6B00"/>
    <a:srgbClr val="00C1DE"/>
    <a:srgbClr val="FFC600"/>
    <a:srgbClr val="FF6900"/>
    <a:srgbClr val="93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D5BBA0-1105-44CA-9FD6-6021ED126BD8}" v="2" dt="2019-07-31T07:16:35.30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28" autoAdjust="0"/>
  </p:normalViewPr>
  <p:slideViewPr>
    <p:cSldViewPr snapToGrid="0">
      <p:cViewPr varScale="1">
        <p:scale>
          <a:sx n="67" d="100"/>
          <a:sy n="67" d="100"/>
        </p:scale>
        <p:origin x="720" y="6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2/11/2025</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2/11/2025</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Use the template style as a basis for a set of exercises for </a:t>
            </a:r>
            <a:r>
              <a:rPr lang="en-US" dirty="0">
                <a:latin typeface="Lato" panose="020F0502020204030203" pitchFamily="34" charset="0"/>
                <a:ea typeface="Lato" panose="020F0502020204030203" pitchFamily="34" charset="0"/>
                <a:cs typeface="Lato" panose="020F0502020204030203" pitchFamily="34" charset="0"/>
              </a:rPr>
              <a:t>Learners</a:t>
            </a:r>
            <a:endParaRPr lang="en-GB" dirty="0">
              <a:latin typeface="Lato" panose="020F0502020204030203" pitchFamily="34" charset="0"/>
              <a:ea typeface="Lato" panose="020F0502020204030203" pitchFamily="34" charset="0"/>
              <a:cs typeface="Lato" panose="020F0502020204030203" pitchFamily="34" charset="0"/>
            </a:endParaRP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1383533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Give the </a:t>
            </a:r>
            <a:r>
              <a:rPr lang="en-US" dirty="0">
                <a:latin typeface="Lato" panose="020F0502020204030203" pitchFamily="34" charset="0"/>
                <a:ea typeface="Lato" panose="020F0502020204030203" pitchFamily="34" charset="0"/>
                <a:cs typeface="Lato" panose="020F0502020204030203" pitchFamily="34" charset="0"/>
              </a:rPr>
              <a:t>Learners</a:t>
            </a:r>
            <a:r>
              <a:rPr lang="en-GB" dirty="0">
                <a:latin typeface="Lato" panose="020F0502020204030203" pitchFamily="34" charset="0"/>
                <a:ea typeface="Lato" panose="020F0502020204030203" pitchFamily="34" charset="0"/>
                <a:cs typeface="Lato" panose="020F0502020204030203" pitchFamily="34" charset="0"/>
              </a:rPr>
              <a:t> the Activity Sheet and support them through the tasks</a:t>
            </a:r>
          </a:p>
          <a:p>
            <a:r>
              <a:rPr lang="en-GB" dirty="0">
                <a:latin typeface="Lato" panose="020F0502020204030203" pitchFamily="34" charset="0"/>
                <a:ea typeface="Lato" panose="020F0502020204030203" pitchFamily="34" charset="0"/>
                <a:cs typeface="Lato" panose="020F0502020204030203" pitchFamily="34" charset="0"/>
              </a:rPr>
              <a:t>Encourage </a:t>
            </a:r>
            <a:r>
              <a:rPr lang="en-US" dirty="0">
                <a:latin typeface="Lato" panose="020F0502020204030203" pitchFamily="34" charset="0"/>
                <a:ea typeface="Lato" panose="020F0502020204030203" pitchFamily="34" charset="0"/>
                <a:cs typeface="Lato" panose="020F0502020204030203" pitchFamily="34" charset="0"/>
              </a:rPr>
              <a:t>Learners </a:t>
            </a:r>
            <a:r>
              <a:rPr lang="en-GB" dirty="0">
                <a:latin typeface="Lato" panose="020F0502020204030203" pitchFamily="34" charset="0"/>
                <a:ea typeface="Lato" panose="020F0502020204030203" pitchFamily="34" charset="0"/>
                <a:cs typeface="Lato" panose="020F0502020204030203" pitchFamily="34" charset="0"/>
              </a:rPr>
              <a:t>to complete the Stretch Tasks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2707423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Introduce the objectives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385897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Lato" panose="020F0502020204030203" pitchFamily="34" charset="0"/>
                <a:ea typeface="Lato" panose="020F0502020204030203" pitchFamily="34" charset="0"/>
                <a:cs typeface="Lato" panose="020F0502020204030203" pitchFamily="34" charset="0"/>
              </a:rPr>
              <a:t>Images tagged as free to use even commercial</a:t>
            </a:r>
          </a:p>
          <a:p>
            <a:r>
              <a:rPr lang="en-GB" b="1" dirty="0">
                <a:latin typeface="Lato" panose="020F0502020204030203" pitchFamily="34" charset="0"/>
                <a:ea typeface="Lato" panose="020F0502020204030203" pitchFamily="34" charset="0"/>
                <a:cs typeface="Lato" panose="020F0502020204030203" pitchFamily="34" charset="0"/>
              </a:rPr>
              <a:t>The L shaped objects are my photos</a:t>
            </a:r>
          </a:p>
          <a:p>
            <a:endParaRPr lang="en-GB" b="1" dirty="0">
              <a:latin typeface="Lato" panose="020F0502020204030203" pitchFamily="34" charset="0"/>
              <a:ea typeface="Lato" panose="020F0502020204030203" pitchFamily="34" charset="0"/>
              <a:cs typeface="Lato" panose="020F0502020204030203" pitchFamily="34" charset="0"/>
            </a:endParaRPr>
          </a:p>
          <a:p>
            <a:r>
              <a:rPr lang="en-GB" b="0" dirty="0">
                <a:latin typeface="Lato" panose="020F0502020204030203" pitchFamily="34" charset="0"/>
                <a:ea typeface="Lato" panose="020F0502020204030203" pitchFamily="34" charset="0"/>
                <a:cs typeface="Lato" panose="020F0502020204030203" pitchFamily="34" charset="0"/>
              </a:rPr>
              <a:t>Explain what orthographic projection is.  Use a simple object to demonstrate the different ways of looking at it.</a:t>
            </a:r>
          </a:p>
          <a:p>
            <a:r>
              <a:rPr lang="en-GB" b="0" dirty="0">
                <a:latin typeface="Lato" panose="020F0502020204030203" pitchFamily="34" charset="0"/>
                <a:ea typeface="Lato" panose="020F0502020204030203" pitchFamily="34" charset="0"/>
                <a:cs typeface="Lato" panose="020F0502020204030203" pitchFamily="34" charset="0"/>
              </a:rPr>
              <a:t>Tell Learners that we will use first angle but there is another method used in some countries call third angle.  Show the symbols for each so that when student see plans online they will recognise which is being used.</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731585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Tell students that orthographic projection uses three views</a:t>
            </a:r>
          </a:p>
          <a:p>
            <a:r>
              <a:rPr lang="en-GB" dirty="0">
                <a:latin typeface="Lato" panose="020F0502020204030203" pitchFamily="34" charset="0"/>
                <a:ea typeface="Lato" panose="020F0502020204030203" pitchFamily="34" charset="0"/>
                <a:cs typeface="Lato" panose="020F0502020204030203" pitchFamily="34" charset="0"/>
              </a:rPr>
              <a:t>Plan</a:t>
            </a:r>
          </a:p>
          <a:p>
            <a:r>
              <a:rPr lang="en-GB" dirty="0">
                <a:latin typeface="Lato" panose="020F0502020204030203" pitchFamily="34" charset="0"/>
                <a:ea typeface="Lato" panose="020F0502020204030203" pitchFamily="34" charset="0"/>
                <a:cs typeface="Lato" panose="020F0502020204030203" pitchFamily="34" charset="0"/>
              </a:rPr>
              <a:t>Front</a:t>
            </a:r>
          </a:p>
          <a:p>
            <a:r>
              <a:rPr lang="en-GB" dirty="0">
                <a:latin typeface="Lato" panose="020F0502020204030203" pitchFamily="34" charset="0"/>
                <a:ea typeface="Lato" panose="020F0502020204030203" pitchFamily="34" charset="0"/>
                <a:cs typeface="Lato" panose="020F0502020204030203" pitchFamily="34" charset="0"/>
              </a:rPr>
              <a:t>Side</a:t>
            </a:r>
          </a:p>
          <a:p>
            <a:endParaRPr lang="en-GB" dirty="0">
              <a:latin typeface="Lato" panose="020F0502020204030203" pitchFamily="34" charset="0"/>
              <a:ea typeface="Lato" panose="020F0502020204030203" pitchFamily="34" charset="0"/>
              <a:cs typeface="Lato" panose="020F0502020204030203" pitchFamily="34" charset="0"/>
            </a:endParaRPr>
          </a:p>
          <a:p>
            <a:r>
              <a:rPr lang="en-GB" dirty="0">
                <a:latin typeface="Lato" panose="020F0502020204030203" pitchFamily="34" charset="0"/>
                <a:ea typeface="Lato" panose="020F0502020204030203" pitchFamily="34" charset="0"/>
                <a:cs typeface="Lato" panose="020F0502020204030203" pitchFamily="34" charset="0"/>
              </a:rPr>
              <a:t>Remind Learners of third angle and that the only difference between first and third is the order these views are presented on the plans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3561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plan view or birds eye view</a:t>
            </a:r>
          </a:p>
          <a:p>
            <a:r>
              <a:rPr lang="en-GB" dirty="0">
                <a:latin typeface="Lato" panose="020F0502020204030203" pitchFamily="34" charset="0"/>
                <a:ea typeface="Lato" panose="020F0502020204030203" pitchFamily="34" charset="0"/>
                <a:cs typeface="Lato" panose="020F0502020204030203" pitchFamily="34" charset="0"/>
              </a:rPr>
              <a:t>Use a simple object to demonstrate.</a:t>
            </a:r>
          </a:p>
          <a:p>
            <a:r>
              <a:rPr lang="en-GB" dirty="0">
                <a:latin typeface="Lato" panose="020F0502020204030203" pitchFamily="34" charset="0"/>
                <a:ea typeface="Lato" panose="020F0502020204030203" pitchFamily="34" charset="0"/>
                <a:cs typeface="Lato" panose="020F0502020204030203" pitchFamily="34" charset="0"/>
              </a:rPr>
              <a:t>You can use a visualiser here of a streamed image from a mobile phone to demonstrate these views on the classroom display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997910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front view</a:t>
            </a:r>
          </a:p>
          <a:p>
            <a:r>
              <a:rPr lang="en-GB" dirty="0">
                <a:latin typeface="Lato" panose="020F0502020204030203" pitchFamily="34" charset="0"/>
                <a:ea typeface="Lato" panose="020F0502020204030203" pitchFamily="34" charset="0"/>
                <a:cs typeface="Lato" panose="020F0502020204030203" pitchFamily="34" charset="0"/>
              </a:rPr>
              <a:t>Use a simple object to demonstrate.</a:t>
            </a:r>
          </a:p>
          <a:p>
            <a:r>
              <a:rPr lang="en-GB" dirty="0">
                <a:latin typeface="Lato" panose="020F0502020204030203" pitchFamily="34" charset="0"/>
                <a:ea typeface="Lato" panose="020F0502020204030203" pitchFamily="34" charset="0"/>
                <a:cs typeface="Lato" panose="020F0502020204030203" pitchFamily="34" charset="0"/>
              </a:rPr>
              <a:t>You can use a visualiser here of a streamed image from a mobile phone to demonstrate these views on the classroom display</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3880877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side view</a:t>
            </a:r>
          </a:p>
          <a:p>
            <a:r>
              <a:rPr lang="en-GB" dirty="0">
                <a:latin typeface="Lato" panose="020F0502020204030203" pitchFamily="34" charset="0"/>
                <a:ea typeface="Lato" panose="020F0502020204030203" pitchFamily="34" charset="0"/>
                <a:cs typeface="Lato" panose="020F0502020204030203" pitchFamily="34" charset="0"/>
              </a:rPr>
              <a:t>Use a simple object to demonstrate.</a:t>
            </a:r>
          </a:p>
          <a:p>
            <a:r>
              <a:rPr lang="en-GB" dirty="0">
                <a:latin typeface="Lato" panose="020F0502020204030203" pitchFamily="34" charset="0"/>
                <a:ea typeface="Lato" panose="020F0502020204030203" pitchFamily="34" charset="0"/>
                <a:cs typeface="Lato" panose="020F0502020204030203" pitchFamily="34" charset="0"/>
              </a:rPr>
              <a:t>You can use a visualiser here of a streamed image from a mobile phone to demonstrate these views on the classroom display</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538217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Explain the order that is used for first angle and how guidelines are sometimes used to keep each view in line and the same scale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496236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Explain how there are several different ways of presenting plans as first angle</a:t>
            </a:r>
          </a:p>
          <a:p>
            <a:r>
              <a:rPr lang="en-GB" dirty="0">
                <a:latin typeface="Lato" panose="020F0502020204030203" pitchFamily="34" charset="0"/>
                <a:ea typeface="Lato" panose="020F0502020204030203" pitchFamily="34" charset="0"/>
                <a:cs typeface="Lato" panose="020F0502020204030203" pitchFamily="34" charset="0"/>
              </a:rPr>
              <a:t>Use the example in the slide to show one way of representing the plan</a:t>
            </a:r>
          </a:p>
          <a:p>
            <a:r>
              <a:rPr lang="en-GB" dirty="0">
                <a:latin typeface="Lato" panose="020F0502020204030203" pitchFamily="34" charset="0"/>
                <a:ea typeface="Lato" panose="020F0502020204030203" pitchFamily="34" charset="0"/>
                <a:cs typeface="Lato" panose="020F0502020204030203" pitchFamily="34" charset="0"/>
              </a:rPr>
              <a:t>Explain that the plans are drawn to a set scale which is indicated on the plan so precise measurements can be taken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3356431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8" name="Picture 17" descr="A close up of a sign&#10;&#10;Description automatically generated">
            <a:extLst>
              <a:ext uri="{FF2B5EF4-FFF2-40B4-BE49-F238E27FC236}">
                <a16:creationId xmlns:a16="http://schemas.microsoft.com/office/drawing/2014/main" id="{3CF6612E-5A29-4AF8-9306-93F06ACE18BA}"/>
              </a:ext>
            </a:extLst>
          </p:cNvPr>
          <p:cNvPicPr>
            <a:picLocks noChangeAspect="1"/>
          </p:cNvPicPr>
          <p:nvPr userDrawn="1"/>
        </p:nvPicPr>
        <p:blipFill>
          <a:blip r:embed="rId5"/>
          <a:stretch>
            <a:fillRect/>
          </a:stretch>
        </p:blipFill>
        <p:spPr>
          <a:xfrm>
            <a:off x="570157" y="6332524"/>
            <a:ext cx="1115828" cy="390402"/>
          </a:xfrm>
          <a:prstGeom prst="rect">
            <a:avLst/>
          </a:prstGeom>
        </p:spPr>
      </p:pic>
    </p:spTree>
    <p:extLst>
      <p:ext uri="{BB962C8B-B14F-4D97-AF65-F5344CB8AC3E}">
        <p14:creationId xmlns:p14="http://schemas.microsoft.com/office/powerpoint/2010/main" val="334525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44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6194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410854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99086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532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213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60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21279839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449406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6984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1" name="Picture 20" descr="A close up of a sign&#10;&#10;Description automatically generated">
            <a:extLst>
              <a:ext uri="{FF2B5EF4-FFF2-40B4-BE49-F238E27FC236}">
                <a16:creationId xmlns:a16="http://schemas.microsoft.com/office/drawing/2014/main" id="{6B9BA671-3A31-47A3-AF67-2622B0995163}"/>
              </a:ext>
            </a:extLst>
          </p:cNvPr>
          <p:cNvPicPr>
            <a:picLocks noChangeAspect="1"/>
          </p:cNvPicPr>
          <p:nvPr userDrawn="1"/>
        </p:nvPicPr>
        <p:blipFill>
          <a:blip r:embed="rId5"/>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3676105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348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pic>
        <p:nvPicPr>
          <p:cNvPr id="7" name="Picture 6" descr="A close up of a sign&#10;&#10;Description automatically generated">
            <a:extLst>
              <a:ext uri="{FF2B5EF4-FFF2-40B4-BE49-F238E27FC236}">
                <a16:creationId xmlns:a16="http://schemas.microsoft.com/office/drawing/2014/main" id="{CCEA745E-892A-49CD-974F-21835ACAF3E6}"/>
              </a:ext>
            </a:extLst>
          </p:cNvPr>
          <p:cNvPicPr>
            <a:picLocks noChangeAspect="1"/>
          </p:cNvPicPr>
          <p:nvPr userDrawn="1"/>
        </p:nvPicPr>
        <p:blipFill>
          <a:blip r:embed="rId3"/>
          <a:stretch>
            <a:fillRect/>
          </a:stretch>
        </p:blipFill>
        <p:spPr>
          <a:xfrm>
            <a:off x="617459" y="6322563"/>
            <a:ext cx="1014389" cy="354911"/>
          </a:xfrm>
          <a:prstGeom prst="rect">
            <a:avLst/>
          </a:prstGeom>
        </p:spPr>
      </p:pic>
    </p:spTree>
    <p:extLst>
      <p:ext uri="{BB962C8B-B14F-4D97-AF65-F5344CB8AC3E}">
        <p14:creationId xmlns:p14="http://schemas.microsoft.com/office/powerpoint/2010/main" val="29406748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099047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812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1" name="Picture 20" descr="A close up of a sign&#10;&#10;Description automatically generated">
            <a:extLst>
              <a:ext uri="{FF2B5EF4-FFF2-40B4-BE49-F238E27FC236}">
                <a16:creationId xmlns:a16="http://schemas.microsoft.com/office/drawing/2014/main" id="{CDA8958D-435D-4AAA-9913-D4E5532020D1}"/>
              </a:ext>
            </a:extLst>
          </p:cNvPr>
          <p:cNvPicPr>
            <a:picLocks noChangeAspect="1"/>
          </p:cNvPicPr>
          <p:nvPr userDrawn="1"/>
        </p:nvPicPr>
        <p:blipFill>
          <a:blip r:embed="rId5"/>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33211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pic>
        <p:nvPicPr>
          <p:cNvPr id="12" name="Picture 11" descr="A close up of a sign&#10;&#10;Description automatically generated">
            <a:extLst>
              <a:ext uri="{FF2B5EF4-FFF2-40B4-BE49-F238E27FC236}">
                <a16:creationId xmlns:a16="http://schemas.microsoft.com/office/drawing/2014/main" id="{1AC44061-9533-48F5-9B3A-0BF66942F851}"/>
              </a:ext>
            </a:extLst>
          </p:cNvPr>
          <p:cNvPicPr>
            <a:picLocks noChangeAspect="1"/>
          </p:cNvPicPr>
          <p:nvPr userDrawn="1"/>
        </p:nvPicPr>
        <p:blipFill>
          <a:blip r:embed="rId3"/>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1090495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pic>
        <p:nvPicPr>
          <p:cNvPr id="12" name="Picture 11" descr="A close up of a sign&#10;&#10;Description automatically generated">
            <a:extLst>
              <a:ext uri="{FF2B5EF4-FFF2-40B4-BE49-F238E27FC236}">
                <a16:creationId xmlns:a16="http://schemas.microsoft.com/office/drawing/2014/main" id="{DDEFB34E-F79E-4694-8EBA-01E8B8B8B2E5}"/>
              </a:ext>
            </a:extLst>
          </p:cNvPr>
          <p:cNvPicPr>
            <a:picLocks noChangeAspect="1"/>
          </p:cNvPicPr>
          <p:nvPr userDrawn="1"/>
        </p:nvPicPr>
        <p:blipFill>
          <a:blip r:embed="rId4"/>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3411975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pic>
        <p:nvPicPr>
          <p:cNvPr id="13" name="Picture 12" descr="A close up of a sign&#10;&#10;Description automatically generated">
            <a:extLst>
              <a:ext uri="{FF2B5EF4-FFF2-40B4-BE49-F238E27FC236}">
                <a16:creationId xmlns:a16="http://schemas.microsoft.com/office/drawing/2014/main" id="{2B0E39CF-17E1-4D81-A32E-7A29BAF8EC69}"/>
              </a:ext>
            </a:extLst>
          </p:cNvPr>
          <p:cNvPicPr>
            <a:picLocks noChangeAspect="1"/>
          </p:cNvPicPr>
          <p:nvPr userDrawn="1"/>
        </p:nvPicPr>
        <p:blipFill>
          <a:blip r:embed="rId4"/>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1458680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pic>
        <p:nvPicPr>
          <p:cNvPr id="13" name="Picture 12" descr="A close up of a sign&#10;&#10;Description automatically generated">
            <a:extLst>
              <a:ext uri="{FF2B5EF4-FFF2-40B4-BE49-F238E27FC236}">
                <a16:creationId xmlns:a16="http://schemas.microsoft.com/office/drawing/2014/main" id="{9DA94536-B74F-4598-A640-8EA12627FFBA}"/>
              </a:ext>
            </a:extLst>
          </p:cNvPr>
          <p:cNvPicPr>
            <a:picLocks noChangeAspect="1"/>
          </p:cNvPicPr>
          <p:nvPr userDrawn="1"/>
        </p:nvPicPr>
        <p:blipFill>
          <a:blip r:embed="rId4"/>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1712323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pic>
        <p:nvPicPr>
          <p:cNvPr id="13" name="Picture 12" descr="A close up of a sign&#10;&#10;Description automatically generated">
            <a:extLst>
              <a:ext uri="{FF2B5EF4-FFF2-40B4-BE49-F238E27FC236}">
                <a16:creationId xmlns:a16="http://schemas.microsoft.com/office/drawing/2014/main" id="{9CB10511-0301-4F73-8C1B-777A8DA8C258}"/>
              </a:ext>
            </a:extLst>
          </p:cNvPr>
          <p:cNvPicPr>
            <a:picLocks noChangeAspect="1"/>
          </p:cNvPicPr>
          <p:nvPr userDrawn="1"/>
        </p:nvPicPr>
        <p:blipFill>
          <a:blip r:embed="rId4"/>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64642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23632156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A close up of a sign&#10;&#10;Description automatically generated">
            <a:extLst>
              <a:ext uri="{FF2B5EF4-FFF2-40B4-BE49-F238E27FC236}">
                <a16:creationId xmlns:a16="http://schemas.microsoft.com/office/drawing/2014/main" id="{C509FCC6-22D5-4582-A130-C117F4DAE088}"/>
              </a:ext>
            </a:extLst>
          </p:cNvPr>
          <p:cNvPicPr>
            <a:picLocks noChangeAspect="1"/>
          </p:cNvPicPr>
          <p:nvPr userDrawn="1"/>
        </p:nvPicPr>
        <p:blipFill>
          <a:blip r:embed="rId25"/>
          <a:stretch>
            <a:fillRect/>
          </a:stretch>
        </p:blipFill>
        <p:spPr>
          <a:xfrm>
            <a:off x="492125" y="6255591"/>
            <a:ext cx="922172" cy="322646"/>
          </a:xfrm>
          <a:prstGeom prst="rect">
            <a:avLst/>
          </a:prstGeom>
        </p:spPr>
      </p:pic>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6"/>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005991148"/>
      </p:ext>
    </p:extLst>
  </p:cSld>
  <p:clrMap bg1="lt1" tx1="dk1" bg2="lt2" tx2="dk2" accent1="accent1" accent2="accent2" accent3="accent3" accent4="accent4" accent5="accent5" accent6="accent6" hlink="hlink" folHlink="folHlink"/>
  <p:sldLayoutIdLst>
    <p:sldLayoutId id="2147485536" r:id="rId1"/>
    <p:sldLayoutId id="2147485537" r:id="rId2"/>
    <p:sldLayoutId id="2147485538" r:id="rId3"/>
    <p:sldLayoutId id="2147485539" r:id="rId4"/>
    <p:sldLayoutId id="2147485540" r:id="rId5"/>
    <p:sldLayoutId id="2147485541" r:id="rId6"/>
    <p:sldLayoutId id="2147485542" r:id="rId7"/>
    <p:sldLayoutId id="2147485543" r:id="rId8"/>
    <p:sldLayoutId id="2147485544" r:id="rId9"/>
    <p:sldLayoutId id="2147485545" r:id="rId10"/>
    <p:sldLayoutId id="2147485546" r:id="rId11"/>
    <p:sldLayoutId id="2147485547" r:id="rId12"/>
    <p:sldLayoutId id="2147485548" r:id="rId13"/>
    <p:sldLayoutId id="2147485549" r:id="rId14"/>
    <p:sldLayoutId id="2147485550" r:id="rId15"/>
    <p:sldLayoutId id="2147485551" r:id="rId16"/>
    <p:sldLayoutId id="2147485552" r:id="rId17"/>
    <p:sldLayoutId id="2147485553" r:id="rId18"/>
    <p:sldLayoutId id="2147485554" r:id="rId19"/>
    <p:sldLayoutId id="2147485555" r:id="rId20"/>
    <p:sldLayoutId id="2147485556" r:id="rId21"/>
    <p:sldLayoutId id="2147485557" r:id="rId22"/>
    <p:sldLayoutId id="2147485558"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microsoft.com/office/2007/relationships/hdphoto" Target="../media/hdphoto4.wdp"/><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7" name="Text Placeholder 5">
            <a:extLst>
              <a:ext uri="{FF2B5EF4-FFF2-40B4-BE49-F238E27FC236}">
                <a16:creationId xmlns:a16="http://schemas.microsoft.com/office/drawing/2014/main" id="{A438690F-11A9-4E5B-826F-A7C0FC1B9667}"/>
              </a:ext>
            </a:extLst>
          </p:cNvPr>
          <p:cNvSpPr>
            <a:spLocks noGrp="1"/>
          </p:cNvSpPr>
          <p:nvPr>
            <p:ph type="body" sz="quarter" idx="12"/>
          </p:nvPr>
        </p:nvSpPr>
        <p:spPr>
          <a:xfrm>
            <a:off x="7673729" y="4507112"/>
            <a:ext cx="4264272" cy="295077"/>
          </a:xfrm>
        </p:spPr>
        <p:txBody>
          <a:bodyPr/>
          <a:lstStyle/>
          <a:p>
            <a:pPr marL="0" indent="0">
              <a:buNone/>
            </a:pPr>
            <a:r>
              <a:rPr lang="en-US" dirty="0"/>
              <a:t>Lesson 23</a:t>
            </a:r>
          </a:p>
        </p:txBody>
      </p:sp>
      <p:sp>
        <p:nvSpPr>
          <p:cNvPr id="2" name="Title 1"/>
          <p:cNvSpPr>
            <a:spLocks noGrp="1"/>
          </p:cNvSpPr>
          <p:nvPr>
            <p:ph type="title"/>
          </p:nvPr>
        </p:nvSpPr>
        <p:spPr/>
        <p:txBody>
          <a:bodyPr/>
          <a:lstStyle/>
          <a:p>
            <a:r>
              <a:rPr lang="en-US" dirty="0"/>
              <a:t>Orthographic Projection</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4142" y="5976945"/>
            <a:ext cx="4280971" cy="622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First Angle – Orthographic Projection</a:t>
            </a:r>
          </a:p>
        </p:txBody>
      </p:sp>
      <p:pic>
        <p:nvPicPr>
          <p:cNvPr id="9" name="Picture 8">
            <a:extLst>
              <a:ext uri="{FF2B5EF4-FFF2-40B4-BE49-F238E27FC236}">
                <a16:creationId xmlns:a16="http://schemas.microsoft.com/office/drawing/2014/main" id="{791DA3D4-88B8-4343-AC8B-29DA2DB657A6}"/>
              </a:ext>
            </a:extLst>
          </p:cNvPr>
          <p:cNvPicPr>
            <a:picLocks noChangeAspect="1"/>
          </p:cNvPicPr>
          <p:nvPr/>
        </p:nvPicPr>
        <p:blipFill>
          <a:blip r:embed="rId3"/>
          <a:stretch>
            <a:fillRect/>
          </a:stretch>
        </p:blipFill>
        <p:spPr>
          <a:xfrm>
            <a:off x="71023" y="962025"/>
            <a:ext cx="7510717" cy="5309742"/>
          </a:xfrm>
          <a:prstGeom prst="rect">
            <a:avLst/>
          </a:prstGeom>
        </p:spPr>
      </p:pic>
      <p:sp>
        <p:nvSpPr>
          <p:cNvPr id="11" name="Rectangle 10">
            <a:extLst>
              <a:ext uri="{FF2B5EF4-FFF2-40B4-BE49-F238E27FC236}">
                <a16:creationId xmlns:a16="http://schemas.microsoft.com/office/drawing/2014/main" id="{9496E993-3410-46A5-A138-CF7D890F19F6}"/>
              </a:ext>
            </a:extLst>
          </p:cNvPr>
          <p:cNvSpPr/>
          <p:nvPr/>
        </p:nvSpPr>
        <p:spPr>
          <a:xfrm>
            <a:off x="7318160" y="1239732"/>
            <a:ext cx="4648939" cy="3508653"/>
          </a:xfrm>
          <a:prstGeom prst="rect">
            <a:avLst/>
          </a:prstGeom>
        </p:spPr>
        <p:txBody>
          <a:bodyPr wrap="square">
            <a:spAutoFit/>
          </a:bodyPr>
          <a:lstStyle/>
          <a:p>
            <a:pPr>
              <a:spcBef>
                <a:spcPts val="1200"/>
              </a:spcBef>
            </a:pPr>
            <a:r>
              <a:rPr lang="en-US" sz="2400" dirty="0">
                <a:solidFill>
                  <a:srgbClr val="383838"/>
                </a:solidFill>
                <a:latin typeface="Lato" panose="020F0502020204030203" pitchFamily="34" charset="0"/>
                <a:ea typeface="Lato" panose="020F0502020204030203" pitchFamily="34" charset="0"/>
                <a:cs typeface="Lato" panose="020F0502020204030203" pitchFamily="34" charset="0"/>
              </a:rPr>
              <a:t>Using the layout style to the left complete the following exercises</a:t>
            </a:r>
          </a:p>
          <a:p>
            <a:pPr marL="285750" indent="-285750">
              <a:spcBef>
                <a:spcPts val="1200"/>
              </a:spcBef>
              <a:buClr>
                <a:srgbClr val="0070C0"/>
              </a:buClr>
              <a:buFont typeface="Arial" panose="020B0604020202020204" pitchFamily="34" charset="0"/>
              <a:buChar char="•"/>
            </a:pPr>
            <a:r>
              <a:rPr lang="en-US" sz="2400" dirty="0">
                <a:solidFill>
                  <a:srgbClr val="383838"/>
                </a:solidFill>
                <a:latin typeface="Lato" panose="020F0502020204030203" pitchFamily="34" charset="0"/>
                <a:ea typeface="Lato" panose="020F0502020204030203" pitchFamily="34" charset="0"/>
                <a:cs typeface="Lato" panose="020F0502020204030203" pitchFamily="34" charset="0"/>
              </a:rPr>
              <a:t>Draw an H in First Angle projection</a:t>
            </a:r>
          </a:p>
          <a:p>
            <a:pPr marL="285750" indent="-285750">
              <a:spcBef>
                <a:spcPts val="1200"/>
              </a:spcBef>
              <a:buClr>
                <a:srgbClr val="0070C0"/>
              </a:buClr>
              <a:buFont typeface="Arial" panose="020B0604020202020204" pitchFamily="34" charset="0"/>
              <a:buChar char="•"/>
            </a:pPr>
            <a:r>
              <a:rPr lang="en-US" sz="2400" dirty="0">
                <a:solidFill>
                  <a:srgbClr val="383838"/>
                </a:solidFill>
                <a:latin typeface="Lato" panose="020F0502020204030203" pitchFamily="34" charset="0"/>
                <a:ea typeface="Lato" panose="020F0502020204030203" pitchFamily="34" charset="0"/>
                <a:cs typeface="Lato" panose="020F0502020204030203" pitchFamily="34" charset="0"/>
              </a:rPr>
              <a:t>Draw fizzy drinks can in First Angle projection</a:t>
            </a:r>
          </a:p>
          <a:p>
            <a:pPr marL="285750" indent="-285750">
              <a:spcBef>
                <a:spcPts val="1200"/>
              </a:spcBef>
              <a:buClr>
                <a:srgbClr val="0070C0"/>
              </a:buClr>
              <a:buFont typeface="Arial" panose="020B0604020202020204" pitchFamily="34" charset="0"/>
              <a:buChar char="•"/>
            </a:pPr>
            <a:r>
              <a:rPr lang="en-US" sz="2400" dirty="0">
                <a:solidFill>
                  <a:srgbClr val="383838"/>
                </a:solidFill>
                <a:latin typeface="Lato" panose="020F0502020204030203" pitchFamily="34" charset="0"/>
                <a:ea typeface="Lato" panose="020F0502020204030203" pitchFamily="34" charset="0"/>
                <a:cs typeface="Lato" panose="020F0502020204030203" pitchFamily="34" charset="0"/>
              </a:rPr>
              <a:t>Draw a pyramid in First Angle projection</a:t>
            </a:r>
          </a:p>
        </p:txBody>
      </p:sp>
    </p:spTree>
    <p:extLst>
      <p:ext uri="{BB962C8B-B14F-4D97-AF65-F5344CB8AC3E}">
        <p14:creationId xmlns:p14="http://schemas.microsoft.com/office/powerpoint/2010/main" val="200453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ABB8-B6DA-4712-BD55-78BE9A739463}"/>
              </a:ext>
            </a:extLst>
          </p:cNvPr>
          <p:cNvSpPr>
            <a:spLocks noGrp="1"/>
          </p:cNvSpPr>
          <p:nvPr>
            <p:ph type="title"/>
          </p:nvPr>
        </p:nvSpPr>
        <p:spPr/>
        <p:txBody>
          <a:bodyPr/>
          <a:lstStyle/>
          <a:p>
            <a:pPr marL="0" indent="0">
              <a:buNone/>
            </a:pPr>
            <a:r>
              <a:rPr lang="en-US" dirty="0">
                <a:latin typeface="Lato" panose="020F0502020204030203" pitchFamily="34" charset="0"/>
                <a:ea typeface="Lato" panose="020F0502020204030203" pitchFamily="34" charset="0"/>
                <a:cs typeface="Lato" panose="020F0502020204030203" pitchFamily="34" charset="0"/>
              </a:rPr>
              <a:t>Success Criteria</a:t>
            </a:r>
          </a:p>
        </p:txBody>
      </p:sp>
      <p:sp>
        <p:nvSpPr>
          <p:cNvPr id="3" name="Content Placeholder 2">
            <a:extLst>
              <a:ext uri="{FF2B5EF4-FFF2-40B4-BE49-F238E27FC236}">
                <a16:creationId xmlns:a16="http://schemas.microsoft.com/office/drawing/2014/main" id="{2B1E804E-7245-442C-8010-F99778A63976}"/>
              </a:ext>
            </a:extLst>
          </p:cNvPr>
          <p:cNvSpPr>
            <a:spLocks noGrp="1"/>
          </p:cNvSpPr>
          <p:nvPr>
            <p:ph idx="1"/>
          </p:nvPr>
        </p:nvSpPr>
        <p:spPr>
          <a:xfrm>
            <a:off x="585910" y="1073662"/>
            <a:ext cx="11324053" cy="5154137"/>
          </a:xfrm>
        </p:spPr>
        <p:txBody>
          <a:bodyPr/>
          <a:lstStyle/>
          <a:p>
            <a:endParaRPr lang="en-US"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Identify the three views needed for first angle orthographic projection</a:t>
            </a:r>
          </a:p>
          <a:p>
            <a:r>
              <a:rPr lang="en-US" dirty="0">
                <a:latin typeface="Lato" panose="020F0502020204030203" pitchFamily="34" charset="0"/>
                <a:ea typeface="Lato" panose="020F0502020204030203" pitchFamily="34" charset="0"/>
                <a:cs typeface="Lato" panose="020F0502020204030203" pitchFamily="34" charset="0"/>
              </a:rPr>
              <a:t>Represent a simple/single object using first angle orthographic projection</a:t>
            </a:r>
          </a:p>
          <a:p>
            <a:r>
              <a:rPr lang="en-US" dirty="0">
                <a:latin typeface="Lato" panose="020F0502020204030203" pitchFamily="34" charset="0"/>
                <a:ea typeface="Lato" panose="020F0502020204030203" pitchFamily="34" charset="0"/>
                <a:cs typeface="Lato" panose="020F0502020204030203" pitchFamily="34" charset="0"/>
              </a:rPr>
              <a:t>Represent a complex part using first angle orthographic projection</a:t>
            </a:r>
          </a:p>
          <a:p>
            <a:r>
              <a:rPr lang="en-US" dirty="0">
                <a:latin typeface="Lato" panose="020F0502020204030203" pitchFamily="34" charset="0"/>
                <a:ea typeface="Lato" panose="020F0502020204030203" pitchFamily="34" charset="0"/>
                <a:cs typeface="Lato" panose="020F0502020204030203" pitchFamily="34" charset="0"/>
              </a:rPr>
              <a:t>Identify the differences between first angle and third angle orthographic projection</a:t>
            </a:r>
          </a:p>
          <a:p>
            <a:pPr marL="0" indent="0">
              <a:buNone/>
            </a:pPr>
            <a:endParaRPr lang="en-GB" sz="16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62174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25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Objectives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Identify the three views needed for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first angle orthographic </a:t>
            </a:r>
            <a:r>
              <a:rPr lang="en-US" dirty="0">
                <a:latin typeface="Lato" panose="020F0502020204030203" pitchFamily="34" charset="0"/>
                <a:ea typeface="Lato" panose="020F0502020204030203" pitchFamily="34" charset="0"/>
                <a:cs typeface="Lato" panose="020F0502020204030203" pitchFamily="34" charset="0"/>
              </a:rPr>
              <a:t>projection</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Represent a simple/single object using first angle orthographic projection</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Represent a complex part using first angle orthographic projection</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Identify the differences between first angle and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third angle </a:t>
            </a:r>
            <a:r>
              <a:rPr lang="en-US" dirty="0">
                <a:latin typeface="Lato" panose="020F0502020204030203" pitchFamily="34" charset="0"/>
                <a:ea typeface="Lato" panose="020F0502020204030203" pitchFamily="34" charset="0"/>
                <a:cs typeface="Lato" panose="020F0502020204030203" pitchFamily="34" charset="0"/>
              </a:rPr>
              <a:t>orthographic projection</a:t>
            </a:r>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8043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First Angle – Orthographic Projection</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492125" y="1314109"/>
            <a:ext cx="8460880" cy="4629491"/>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Orthographic Projection is a way of drawing a 3D object from different directions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Usually a front, side and plan view are drawn so you can see all the important sides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There are two ways of drawing an orthographic projection – first and third angle</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design sheets should be labeled using the appropriate symbols to represent which version is being used</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Third Angle is mainly used as a standard in the USA and Canada where the rest of the world typically use first angle</a:t>
            </a:r>
          </a:p>
          <a:p>
            <a:endParaRPr lang="en-US" sz="1200" dirty="0">
              <a:latin typeface="Lato" panose="020F0502020204030203" pitchFamily="34" charset="0"/>
              <a:ea typeface="Lato" panose="020F0502020204030203" pitchFamily="34" charset="0"/>
              <a:cs typeface="Lato" panose="020F0502020204030203" pitchFamily="34" charset="0"/>
            </a:endParaRPr>
          </a:p>
        </p:txBody>
      </p:sp>
      <p:grpSp>
        <p:nvGrpSpPr>
          <p:cNvPr id="17" name="Group 16">
            <a:extLst>
              <a:ext uri="{FF2B5EF4-FFF2-40B4-BE49-F238E27FC236}">
                <a16:creationId xmlns:a16="http://schemas.microsoft.com/office/drawing/2014/main" id="{EEF24D27-9CBF-473E-8F80-3AE66A2019E8}"/>
              </a:ext>
            </a:extLst>
          </p:cNvPr>
          <p:cNvGrpSpPr/>
          <p:nvPr/>
        </p:nvGrpSpPr>
        <p:grpSpPr>
          <a:xfrm>
            <a:off x="9435483" y="1669241"/>
            <a:ext cx="1981200" cy="1281449"/>
            <a:chOff x="9435483" y="1669241"/>
            <a:chExt cx="1981200" cy="1281449"/>
          </a:xfrm>
        </p:grpSpPr>
        <p:pic>
          <p:nvPicPr>
            <p:cNvPr id="12" name="Picture 11">
              <a:extLst>
                <a:ext uri="{FF2B5EF4-FFF2-40B4-BE49-F238E27FC236}">
                  <a16:creationId xmlns:a16="http://schemas.microsoft.com/office/drawing/2014/main" id="{7F31E941-06DE-4BF6-AB2E-357CDA5693D7}"/>
                </a:ext>
              </a:extLst>
            </p:cNvPr>
            <p:cNvPicPr>
              <a:picLocks noChangeAspect="1"/>
            </p:cNvPicPr>
            <p:nvPr/>
          </p:nvPicPr>
          <p:blipFill>
            <a:blip r:embed="rId3"/>
            <a:stretch>
              <a:fillRect/>
            </a:stretch>
          </p:blipFill>
          <p:spPr>
            <a:xfrm>
              <a:off x="9435483" y="1960090"/>
              <a:ext cx="1981200" cy="990600"/>
            </a:xfrm>
            <a:prstGeom prst="rect">
              <a:avLst/>
            </a:prstGeom>
          </p:spPr>
        </p:pic>
        <p:sp>
          <p:nvSpPr>
            <p:cNvPr id="15" name="TextBox 14">
              <a:extLst>
                <a:ext uri="{FF2B5EF4-FFF2-40B4-BE49-F238E27FC236}">
                  <a16:creationId xmlns:a16="http://schemas.microsoft.com/office/drawing/2014/main" id="{A9424759-6094-4F83-83CC-D672A8C1C194}"/>
                </a:ext>
              </a:extLst>
            </p:cNvPr>
            <p:cNvSpPr txBox="1"/>
            <p:nvPr/>
          </p:nvSpPr>
          <p:spPr>
            <a:xfrm>
              <a:off x="9783191" y="1669241"/>
              <a:ext cx="1518082"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Lato" panose="020F0502020204030203" pitchFamily="34" charset="0"/>
                  <a:ea typeface="Lato" panose="020F0502020204030203" pitchFamily="34" charset="0"/>
                  <a:cs typeface="Lato" panose="020F0502020204030203" pitchFamily="34" charset="0"/>
                </a:rPr>
                <a:t>First Angle</a:t>
              </a:r>
            </a:p>
          </p:txBody>
        </p:sp>
      </p:grpSp>
      <p:grpSp>
        <p:nvGrpSpPr>
          <p:cNvPr id="18" name="Group 17">
            <a:extLst>
              <a:ext uri="{FF2B5EF4-FFF2-40B4-BE49-F238E27FC236}">
                <a16:creationId xmlns:a16="http://schemas.microsoft.com/office/drawing/2014/main" id="{8CCBB5D3-43DE-48A8-8F3F-B30A4CABEFFD}"/>
              </a:ext>
            </a:extLst>
          </p:cNvPr>
          <p:cNvGrpSpPr/>
          <p:nvPr/>
        </p:nvGrpSpPr>
        <p:grpSpPr>
          <a:xfrm>
            <a:off x="9507609" y="3761886"/>
            <a:ext cx="2069245" cy="1327425"/>
            <a:chOff x="9507609" y="3761886"/>
            <a:chExt cx="2069245" cy="1327425"/>
          </a:xfrm>
        </p:grpSpPr>
        <p:pic>
          <p:nvPicPr>
            <p:cNvPr id="13" name="Picture 12">
              <a:extLst>
                <a:ext uri="{FF2B5EF4-FFF2-40B4-BE49-F238E27FC236}">
                  <a16:creationId xmlns:a16="http://schemas.microsoft.com/office/drawing/2014/main" id="{01E50F47-96C0-46E4-9E86-82E882CBF751}"/>
                </a:ext>
              </a:extLst>
            </p:cNvPr>
            <p:cNvPicPr>
              <a:picLocks noChangeAspect="1"/>
            </p:cNvPicPr>
            <p:nvPr/>
          </p:nvPicPr>
          <p:blipFill>
            <a:blip r:embed="rId4"/>
            <a:stretch>
              <a:fillRect/>
            </a:stretch>
          </p:blipFill>
          <p:spPr>
            <a:xfrm>
              <a:off x="9507609" y="4054688"/>
              <a:ext cx="2069245" cy="1034623"/>
            </a:xfrm>
            <a:prstGeom prst="rect">
              <a:avLst/>
            </a:prstGeom>
          </p:spPr>
        </p:pic>
        <p:sp>
          <p:nvSpPr>
            <p:cNvPr id="16" name="TextBox 15">
              <a:extLst>
                <a:ext uri="{FF2B5EF4-FFF2-40B4-BE49-F238E27FC236}">
                  <a16:creationId xmlns:a16="http://schemas.microsoft.com/office/drawing/2014/main" id="{652DE9D5-4463-45EE-8A85-084CAB9E3011}"/>
                </a:ext>
              </a:extLst>
            </p:cNvPr>
            <p:cNvSpPr txBox="1"/>
            <p:nvPr/>
          </p:nvSpPr>
          <p:spPr>
            <a:xfrm>
              <a:off x="9898601" y="3761886"/>
              <a:ext cx="1518082"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Lato" panose="020F0502020204030203" pitchFamily="34" charset="0"/>
                  <a:ea typeface="Lato" panose="020F0502020204030203" pitchFamily="34" charset="0"/>
                  <a:cs typeface="Lato" panose="020F0502020204030203" pitchFamily="34" charset="0"/>
                </a:rPr>
                <a:t>Third Angle</a:t>
              </a:r>
            </a:p>
          </p:txBody>
        </p:sp>
      </p:grpSp>
    </p:spTree>
    <p:extLst>
      <p:ext uri="{BB962C8B-B14F-4D97-AF65-F5344CB8AC3E}">
        <p14:creationId xmlns:p14="http://schemas.microsoft.com/office/powerpoint/2010/main" val="2160638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First Angle – Orthographic Projection</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492125" y="1282797"/>
            <a:ext cx="7786178" cy="1239858"/>
          </a:xfrm>
        </p:spPr>
        <p:txBody>
          <a:bodyPr/>
          <a:lstStyle/>
          <a:p>
            <a:r>
              <a:rPr lang="en-GB" dirty="0">
                <a:latin typeface="Lato" panose="020F0502020204030203" pitchFamily="34" charset="0"/>
                <a:ea typeface="Lato" panose="020F0502020204030203" pitchFamily="34" charset="0"/>
                <a:cs typeface="Lato" panose="020F0502020204030203" pitchFamily="34" charset="0"/>
              </a:rPr>
              <a:t>Right is an ‘L’ shape in 3D</a:t>
            </a:r>
          </a:p>
          <a:p>
            <a:r>
              <a:rPr lang="en-US" dirty="0">
                <a:latin typeface="Lato" panose="020F0502020204030203" pitchFamily="34" charset="0"/>
                <a:ea typeface="Lato" panose="020F0502020204030203" pitchFamily="34" charset="0"/>
                <a:cs typeface="Lato" panose="020F0502020204030203" pitchFamily="34" charset="0"/>
              </a:rPr>
              <a:t>In first angle projection we use three views:</a:t>
            </a:r>
          </a:p>
          <a:p>
            <a:pPr lvl="1">
              <a:spcBef>
                <a:spcPts val="600"/>
              </a:spcBef>
            </a:pPr>
            <a:r>
              <a:rPr lang="en-US" sz="2400" dirty="0">
                <a:latin typeface="Lato" panose="020F0502020204030203" pitchFamily="34" charset="0"/>
                <a:ea typeface="Lato" panose="020F0502020204030203" pitchFamily="34" charset="0"/>
                <a:cs typeface="Lato" panose="020F0502020204030203" pitchFamily="34" charset="0"/>
              </a:rPr>
              <a:t>Plan </a:t>
            </a:r>
          </a:p>
          <a:p>
            <a:pPr lvl="1">
              <a:spcBef>
                <a:spcPts val="600"/>
              </a:spcBef>
            </a:pPr>
            <a:r>
              <a:rPr lang="en-US" sz="2400" dirty="0">
                <a:latin typeface="Lato" panose="020F0502020204030203" pitchFamily="34" charset="0"/>
                <a:ea typeface="Lato" panose="020F0502020204030203" pitchFamily="34" charset="0"/>
                <a:cs typeface="Lato" panose="020F0502020204030203" pitchFamily="34" charset="0"/>
              </a:rPr>
              <a:t>Front </a:t>
            </a:r>
          </a:p>
          <a:p>
            <a:pPr lvl="1">
              <a:spcBef>
                <a:spcPts val="600"/>
              </a:spcBef>
            </a:pPr>
            <a:r>
              <a:rPr lang="en-US" sz="2400" dirty="0">
                <a:latin typeface="Lato" panose="020F0502020204030203" pitchFamily="34" charset="0"/>
                <a:ea typeface="Lato" panose="020F0502020204030203" pitchFamily="34" charset="0"/>
                <a:cs typeface="Lato" panose="020F0502020204030203" pitchFamily="34" charset="0"/>
              </a:rPr>
              <a:t>Side</a:t>
            </a: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grpSp>
        <p:nvGrpSpPr>
          <p:cNvPr id="12" name="Group 11">
            <a:extLst>
              <a:ext uri="{FF2B5EF4-FFF2-40B4-BE49-F238E27FC236}">
                <a16:creationId xmlns:a16="http://schemas.microsoft.com/office/drawing/2014/main" id="{62797ACE-5C77-4390-AD7F-B2813038A5AB}"/>
              </a:ext>
            </a:extLst>
          </p:cNvPr>
          <p:cNvGrpSpPr/>
          <p:nvPr/>
        </p:nvGrpSpPr>
        <p:grpSpPr>
          <a:xfrm>
            <a:off x="820491" y="3546317"/>
            <a:ext cx="2314575" cy="1019175"/>
            <a:chOff x="8610685" y="1988594"/>
            <a:chExt cx="2314575" cy="1019175"/>
          </a:xfrm>
        </p:grpSpPr>
        <p:pic>
          <p:nvPicPr>
            <p:cNvPr id="5" name="Picture 4">
              <a:extLst>
                <a:ext uri="{FF2B5EF4-FFF2-40B4-BE49-F238E27FC236}">
                  <a16:creationId xmlns:a16="http://schemas.microsoft.com/office/drawing/2014/main" id="{7B7FEC78-4A16-4E74-9489-1B0822CF1EB3}"/>
                </a:ext>
              </a:extLst>
            </p:cNvPr>
            <p:cNvPicPr>
              <a:picLocks noChangeAspect="1"/>
            </p:cNvPicPr>
            <p:nvPr/>
          </p:nvPicPr>
          <p:blipFill>
            <a:blip r:embed="rId3"/>
            <a:stretch>
              <a:fillRect/>
            </a:stretch>
          </p:blipFill>
          <p:spPr>
            <a:xfrm>
              <a:off x="8610685" y="1988594"/>
              <a:ext cx="2314575" cy="1019175"/>
            </a:xfrm>
            <a:prstGeom prst="rect">
              <a:avLst/>
            </a:prstGeom>
          </p:spPr>
        </p:pic>
        <p:sp>
          <p:nvSpPr>
            <p:cNvPr id="8" name="TextBox 7">
              <a:extLst>
                <a:ext uri="{FF2B5EF4-FFF2-40B4-BE49-F238E27FC236}">
                  <a16:creationId xmlns:a16="http://schemas.microsoft.com/office/drawing/2014/main" id="{F1042941-5BCF-4843-9D2E-F9F5625EABE5}"/>
                </a:ext>
              </a:extLst>
            </p:cNvPr>
            <p:cNvSpPr txBox="1"/>
            <p:nvPr/>
          </p:nvSpPr>
          <p:spPr>
            <a:xfrm>
              <a:off x="9463942" y="2205120"/>
              <a:ext cx="1154097"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Lato" panose="020F0502020204030203" pitchFamily="34" charset="0"/>
                  <a:ea typeface="Lato" panose="020F0502020204030203" pitchFamily="34" charset="0"/>
                  <a:cs typeface="Lato" panose="020F0502020204030203" pitchFamily="34" charset="0"/>
                </a:rPr>
                <a:t>PLAN</a:t>
              </a:r>
            </a:p>
          </p:txBody>
        </p:sp>
      </p:grpSp>
      <p:grpSp>
        <p:nvGrpSpPr>
          <p:cNvPr id="11" name="Group 10">
            <a:extLst>
              <a:ext uri="{FF2B5EF4-FFF2-40B4-BE49-F238E27FC236}">
                <a16:creationId xmlns:a16="http://schemas.microsoft.com/office/drawing/2014/main" id="{700D4C1E-CC71-4631-B3EF-1F56AC313662}"/>
              </a:ext>
            </a:extLst>
          </p:cNvPr>
          <p:cNvGrpSpPr/>
          <p:nvPr/>
        </p:nvGrpSpPr>
        <p:grpSpPr>
          <a:xfrm>
            <a:off x="3581732" y="3398680"/>
            <a:ext cx="2419350" cy="2333625"/>
            <a:chOff x="5171691" y="3087758"/>
            <a:chExt cx="2419350" cy="2333625"/>
          </a:xfrm>
        </p:grpSpPr>
        <p:pic>
          <p:nvPicPr>
            <p:cNvPr id="7" name="Picture 6">
              <a:extLst>
                <a:ext uri="{FF2B5EF4-FFF2-40B4-BE49-F238E27FC236}">
                  <a16:creationId xmlns:a16="http://schemas.microsoft.com/office/drawing/2014/main" id="{96E2A211-7B0F-4873-88F1-8F8637FF6F8D}"/>
                </a:ext>
              </a:extLst>
            </p:cNvPr>
            <p:cNvPicPr>
              <a:picLocks noChangeAspect="1"/>
            </p:cNvPicPr>
            <p:nvPr/>
          </p:nvPicPr>
          <p:blipFill>
            <a:blip r:embed="rId4"/>
            <a:stretch>
              <a:fillRect/>
            </a:stretch>
          </p:blipFill>
          <p:spPr>
            <a:xfrm>
              <a:off x="5171691" y="3087758"/>
              <a:ext cx="2419350" cy="2333625"/>
            </a:xfrm>
            <a:prstGeom prst="rect">
              <a:avLst/>
            </a:prstGeom>
          </p:spPr>
        </p:pic>
        <p:sp>
          <p:nvSpPr>
            <p:cNvPr id="9" name="TextBox 8">
              <a:extLst>
                <a:ext uri="{FF2B5EF4-FFF2-40B4-BE49-F238E27FC236}">
                  <a16:creationId xmlns:a16="http://schemas.microsoft.com/office/drawing/2014/main" id="{0BB4B8E8-B2F9-4968-9AA9-6F77A71B73C2}"/>
                </a:ext>
              </a:extLst>
            </p:cNvPr>
            <p:cNvSpPr txBox="1"/>
            <p:nvPr/>
          </p:nvSpPr>
          <p:spPr>
            <a:xfrm>
              <a:off x="5804317" y="4839809"/>
              <a:ext cx="1154097"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Lato" panose="020F0502020204030203" pitchFamily="34" charset="0"/>
                  <a:ea typeface="Lato" panose="020F0502020204030203" pitchFamily="34" charset="0"/>
                  <a:cs typeface="Lato" panose="020F0502020204030203" pitchFamily="34" charset="0"/>
                </a:rPr>
                <a:t>FRONT</a:t>
              </a:r>
              <a:endParaRPr lang="en-GB" sz="2100" kern="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grpSp>
        <p:nvGrpSpPr>
          <p:cNvPr id="13" name="Group 12">
            <a:extLst>
              <a:ext uri="{FF2B5EF4-FFF2-40B4-BE49-F238E27FC236}">
                <a16:creationId xmlns:a16="http://schemas.microsoft.com/office/drawing/2014/main" id="{A6A6B639-B455-4DC0-AF40-0B71A57E836C}"/>
              </a:ext>
            </a:extLst>
          </p:cNvPr>
          <p:cNvGrpSpPr/>
          <p:nvPr/>
        </p:nvGrpSpPr>
        <p:grpSpPr>
          <a:xfrm>
            <a:off x="6322869" y="3446305"/>
            <a:ext cx="1095375" cy="2286000"/>
            <a:chOff x="10577513" y="3135383"/>
            <a:chExt cx="1095375" cy="2286000"/>
          </a:xfrm>
        </p:grpSpPr>
        <p:pic>
          <p:nvPicPr>
            <p:cNvPr id="6" name="Picture 5">
              <a:extLst>
                <a:ext uri="{FF2B5EF4-FFF2-40B4-BE49-F238E27FC236}">
                  <a16:creationId xmlns:a16="http://schemas.microsoft.com/office/drawing/2014/main" id="{1769D971-84BD-4168-817F-28FD6AC1FFCE}"/>
                </a:ext>
              </a:extLst>
            </p:cNvPr>
            <p:cNvPicPr>
              <a:picLocks noChangeAspect="1"/>
            </p:cNvPicPr>
            <p:nvPr/>
          </p:nvPicPr>
          <p:blipFill>
            <a:blip r:embed="rId5"/>
            <a:stretch>
              <a:fillRect/>
            </a:stretch>
          </p:blipFill>
          <p:spPr>
            <a:xfrm>
              <a:off x="10577513" y="3135383"/>
              <a:ext cx="1095375" cy="2286000"/>
            </a:xfrm>
            <a:prstGeom prst="rect">
              <a:avLst/>
            </a:prstGeom>
          </p:spPr>
        </p:pic>
        <p:sp>
          <p:nvSpPr>
            <p:cNvPr id="10" name="TextBox 9">
              <a:extLst>
                <a:ext uri="{FF2B5EF4-FFF2-40B4-BE49-F238E27FC236}">
                  <a16:creationId xmlns:a16="http://schemas.microsoft.com/office/drawing/2014/main" id="{A2C5934B-9E67-442C-A6A6-FCA561AB1DDE}"/>
                </a:ext>
              </a:extLst>
            </p:cNvPr>
            <p:cNvSpPr txBox="1"/>
            <p:nvPr/>
          </p:nvSpPr>
          <p:spPr>
            <a:xfrm rot="16200000">
              <a:off x="10624999" y="3967103"/>
              <a:ext cx="1154097"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Lato" panose="020F0502020204030203" pitchFamily="34" charset="0"/>
                  <a:ea typeface="Lato" panose="020F0502020204030203" pitchFamily="34" charset="0"/>
                  <a:cs typeface="Lato" panose="020F0502020204030203" pitchFamily="34" charset="0"/>
                </a:rPr>
                <a:t>SIDE</a:t>
              </a:r>
              <a:endParaRPr lang="en-GB" sz="2100" kern="12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grpSp>
      <p:pic>
        <p:nvPicPr>
          <p:cNvPr id="14" name="Picture 13">
            <a:extLst>
              <a:ext uri="{FF2B5EF4-FFF2-40B4-BE49-F238E27FC236}">
                <a16:creationId xmlns:a16="http://schemas.microsoft.com/office/drawing/2014/main" id="{FCCBFF4B-601A-46A2-9F70-35A3275A05EB}"/>
              </a:ext>
            </a:extLst>
          </p:cNvPr>
          <p:cNvPicPr>
            <a:picLocks noChangeAspect="1"/>
          </p:cNvPicPr>
          <p:nvPr/>
        </p:nvPicPr>
        <p:blipFill>
          <a:blip r:embed="rId6"/>
          <a:stretch>
            <a:fillRect/>
          </a:stretch>
        </p:blipFill>
        <p:spPr>
          <a:xfrm>
            <a:off x="9057367" y="3429000"/>
            <a:ext cx="2185802" cy="2286000"/>
          </a:xfrm>
          <a:prstGeom prst="rect">
            <a:avLst/>
          </a:prstGeom>
        </p:spPr>
      </p:pic>
      <p:pic>
        <p:nvPicPr>
          <p:cNvPr id="15" name="Picture 14">
            <a:extLst>
              <a:ext uri="{FF2B5EF4-FFF2-40B4-BE49-F238E27FC236}">
                <a16:creationId xmlns:a16="http://schemas.microsoft.com/office/drawing/2014/main" id="{4E2C1A17-53A7-4F3B-9B7D-489BAF62C76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40000"/>
                    </a14:imgEffect>
                  </a14:imgLayer>
                </a14:imgProps>
              </a:ext>
            </a:extLst>
          </a:blip>
          <a:srcRect l="18634" t="31327" r="23181" b="20000"/>
          <a:stretch/>
        </p:blipFill>
        <p:spPr>
          <a:xfrm>
            <a:off x="9057367" y="562425"/>
            <a:ext cx="2115505" cy="2360325"/>
          </a:xfrm>
          <a:prstGeom prst="rect">
            <a:avLst/>
          </a:prstGeom>
        </p:spPr>
      </p:pic>
    </p:spTree>
    <p:extLst>
      <p:ext uri="{BB962C8B-B14F-4D97-AF65-F5344CB8AC3E}">
        <p14:creationId xmlns:p14="http://schemas.microsoft.com/office/powerpoint/2010/main" val="327402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First Angle – Orthographic Projection</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492021" y="1258464"/>
            <a:ext cx="11180867" cy="1032214"/>
          </a:xfrm>
        </p:spPr>
        <p:txBody>
          <a:bodyPr/>
          <a:lstStyle/>
          <a:p>
            <a:pPr marL="0" indent="0">
              <a:buNone/>
            </a:pPr>
            <a:r>
              <a:rPr lang="en-US" b="1" dirty="0">
                <a:latin typeface="Lato" panose="020F0502020204030203" pitchFamily="34" charset="0"/>
                <a:ea typeface="Lato" panose="020F0502020204030203" pitchFamily="34" charset="0"/>
                <a:cs typeface="Lato" panose="020F0502020204030203" pitchFamily="34" charset="0"/>
              </a:rPr>
              <a:t>Plan View</a:t>
            </a:r>
          </a:p>
          <a:p>
            <a:r>
              <a:rPr lang="en-US" dirty="0">
                <a:latin typeface="Lato" panose="020F0502020204030203" pitchFamily="34" charset="0"/>
                <a:ea typeface="Lato" panose="020F0502020204030203" pitchFamily="34" charset="0"/>
                <a:cs typeface="Lato" panose="020F0502020204030203" pitchFamily="34" charset="0"/>
              </a:rPr>
              <a:t>The plan view is often referred to as the birds eye view</a:t>
            </a:r>
          </a:p>
          <a:p>
            <a:r>
              <a:rPr lang="en-US" dirty="0">
                <a:latin typeface="Lato" panose="020F0502020204030203" pitchFamily="34" charset="0"/>
                <a:ea typeface="Lato" panose="020F0502020204030203" pitchFamily="34" charset="0"/>
                <a:cs typeface="Lato" panose="020F0502020204030203" pitchFamily="34" charset="0"/>
              </a:rPr>
              <a:t>Imagine standing directly above the shape and draw what you see</a:t>
            </a:r>
            <a:endParaRPr lang="en-US" sz="1600" dirty="0">
              <a:latin typeface="Lato" panose="020F0502020204030203" pitchFamily="34" charset="0"/>
              <a:ea typeface="Lato" panose="020F0502020204030203" pitchFamily="34" charset="0"/>
              <a:cs typeface="Lato" panose="020F0502020204030203" pitchFamily="34" charset="0"/>
            </a:endParaRPr>
          </a:p>
          <a:p>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B9050AF2-2444-4F48-BBCE-AE63E0F357A3}"/>
              </a:ext>
            </a:extLst>
          </p:cNvPr>
          <p:cNvPicPr>
            <a:picLocks noChangeAspect="1"/>
          </p:cNvPicPr>
          <p:nvPr/>
        </p:nvPicPr>
        <p:blipFill>
          <a:blip r:embed="rId3"/>
          <a:stretch>
            <a:fillRect/>
          </a:stretch>
        </p:blipFill>
        <p:spPr>
          <a:xfrm>
            <a:off x="567710" y="3309426"/>
            <a:ext cx="3475364" cy="2932868"/>
          </a:xfrm>
          <a:prstGeom prst="rect">
            <a:avLst/>
          </a:prstGeom>
        </p:spPr>
      </p:pic>
      <p:pic>
        <p:nvPicPr>
          <p:cNvPr id="7" name="Picture 6">
            <a:extLst>
              <a:ext uri="{FF2B5EF4-FFF2-40B4-BE49-F238E27FC236}">
                <a16:creationId xmlns:a16="http://schemas.microsoft.com/office/drawing/2014/main" id="{03A188ED-8D31-424F-85D1-BA5BF380F4C4}"/>
              </a:ext>
            </a:extLst>
          </p:cNvPr>
          <p:cNvPicPr>
            <a:picLocks noChangeAspect="1"/>
          </p:cNvPicPr>
          <p:nvPr/>
        </p:nvPicPr>
        <p:blipFill>
          <a:blip r:embed="rId4"/>
          <a:stretch>
            <a:fillRect/>
          </a:stretch>
        </p:blipFill>
        <p:spPr>
          <a:xfrm>
            <a:off x="8001852" y="4031735"/>
            <a:ext cx="3724085" cy="1639823"/>
          </a:xfrm>
          <a:prstGeom prst="rect">
            <a:avLst/>
          </a:prstGeom>
        </p:spPr>
      </p:pic>
      <p:pic>
        <p:nvPicPr>
          <p:cNvPr id="6" name="Picture 5">
            <a:extLst>
              <a:ext uri="{FF2B5EF4-FFF2-40B4-BE49-F238E27FC236}">
                <a16:creationId xmlns:a16="http://schemas.microsoft.com/office/drawing/2014/main" id="{16048887-CE8C-4FF2-9C19-2A6FA7D97A0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34049" t="49999" r="23650" b="33334"/>
          <a:stretch/>
        </p:blipFill>
        <p:spPr>
          <a:xfrm>
            <a:off x="4610239" y="4031735"/>
            <a:ext cx="3120440" cy="1639823"/>
          </a:xfrm>
          <a:prstGeom prst="rect">
            <a:avLst/>
          </a:prstGeom>
        </p:spPr>
      </p:pic>
    </p:spTree>
    <p:extLst>
      <p:ext uri="{BB962C8B-B14F-4D97-AF65-F5344CB8AC3E}">
        <p14:creationId xmlns:p14="http://schemas.microsoft.com/office/powerpoint/2010/main" val="3990409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First Angle – Orthographic Projection</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492021" y="1315737"/>
            <a:ext cx="11180867" cy="1058846"/>
          </a:xfrm>
        </p:spPr>
        <p:txBody>
          <a:bodyPr/>
          <a:lstStyle/>
          <a:p>
            <a:pPr marL="0" indent="0">
              <a:buNone/>
            </a:pPr>
            <a:r>
              <a:rPr lang="en-US" b="1" dirty="0">
                <a:latin typeface="Lato" panose="020F0502020204030203" pitchFamily="34" charset="0"/>
                <a:ea typeface="Lato" panose="020F0502020204030203" pitchFamily="34" charset="0"/>
                <a:cs typeface="Lato" panose="020F0502020204030203" pitchFamily="34" charset="0"/>
              </a:rPr>
              <a:t>Front View</a:t>
            </a:r>
          </a:p>
          <a:p>
            <a:r>
              <a:rPr lang="en-US" dirty="0">
                <a:latin typeface="Lato" panose="020F0502020204030203" pitchFamily="34" charset="0"/>
                <a:ea typeface="Lato" panose="020F0502020204030203" pitchFamily="34" charset="0"/>
                <a:cs typeface="Lato" panose="020F0502020204030203" pitchFamily="34" charset="0"/>
              </a:rPr>
              <a:t>Imagine standing directly in front of object</a:t>
            </a:r>
          </a:p>
          <a:p>
            <a:r>
              <a:rPr lang="en-US" dirty="0">
                <a:latin typeface="Lato" panose="020F0502020204030203" pitchFamily="34" charset="0"/>
                <a:ea typeface="Lato" panose="020F0502020204030203" pitchFamily="34" charset="0"/>
                <a:cs typeface="Lato" panose="020F0502020204030203" pitchFamily="34" charset="0"/>
              </a:rPr>
              <a:t>Draw the shape as you see it</a:t>
            </a:r>
          </a:p>
          <a:p>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8" name="Picture 7">
            <a:extLst>
              <a:ext uri="{FF2B5EF4-FFF2-40B4-BE49-F238E27FC236}">
                <a16:creationId xmlns:a16="http://schemas.microsoft.com/office/drawing/2014/main" id="{2761F648-E4EB-4487-A41A-4D9EF64311CA}"/>
              </a:ext>
            </a:extLst>
          </p:cNvPr>
          <p:cNvPicPr>
            <a:picLocks noChangeAspect="1"/>
          </p:cNvPicPr>
          <p:nvPr/>
        </p:nvPicPr>
        <p:blipFill>
          <a:blip r:embed="rId3"/>
          <a:stretch>
            <a:fillRect/>
          </a:stretch>
        </p:blipFill>
        <p:spPr>
          <a:xfrm>
            <a:off x="607883" y="2812418"/>
            <a:ext cx="2657475" cy="2600325"/>
          </a:xfrm>
          <a:prstGeom prst="rect">
            <a:avLst/>
          </a:prstGeom>
        </p:spPr>
      </p:pic>
      <p:pic>
        <p:nvPicPr>
          <p:cNvPr id="6" name="Picture 5">
            <a:extLst>
              <a:ext uri="{FF2B5EF4-FFF2-40B4-BE49-F238E27FC236}">
                <a16:creationId xmlns:a16="http://schemas.microsoft.com/office/drawing/2014/main" id="{689BEBAD-6997-42D4-9876-930B6C2D66E7}"/>
              </a:ext>
            </a:extLst>
          </p:cNvPr>
          <p:cNvPicPr>
            <a:picLocks noChangeAspect="1"/>
          </p:cNvPicPr>
          <p:nvPr/>
        </p:nvPicPr>
        <p:blipFill>
          <a:blip r:embed="rId4"/>
          <a:stretch>
            <a:fillRect/>
          </a:stretch>
        </p:blipFill>
        <p:spPr>
          <a:xfrm>
            <a:off x="6565181" y="2874562"/>
            <a:ext cx="2637847" cy="2538180"/>
          </a:xfrm>
          <a:prstGeom prst="rect">
            <a:avLst/>
          </a:prstGeom>
        </p:spPr>
      </p:pic>
      <p:pic>
        <p:nvPicPr>
          <p:cNvPr id="4" name="Picture 3">
            <a:extLst>
              <a:ext uri="{FF2B5EF4-FFF2-40B4-BE49-F238E27FC236}">
                <a16:creationId xmlns:a16="http://schemas.microsoft.com/office/drawing/2014/main" id="{256126D1-7D15-4CBF-AE16-C784315CD72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l="17088" t="29740" r="8406" b="16787"/>
          <a:stretch/>
        </p:blipFill>
        <p:spPr>
          <a:xfrm>
            <a:off x="3589509" y="2874562"/>
            <a:ext cx="2651522" cy="2538181"/>
          </a:xfrm>
          <a:prstGeom prst="rect">
            <a:avLst/>
          </a:prstGeom>
        </p:spPr>
      </p:pic>
    </p:spTree>
    <p:extLst>
      <p:ext uri="{BB962C8B-B14F-4D97-AF65-F5344CB8AC3E}">
        <p14:creationId xmlns:p14="http://schemas.microsoft.com/office/powerpoint/2010/main" val="650960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First Angle – Orthographic Projection</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505566" y="1278937"/>
            <a:ext cx="11180867" cy="1271911"/>
          </a:xfrm>
        </p:spPr>
        <p:txBody>
          <a:bodyPr/>
          <a:lstStyle/>
          <a:p>
            <a:pPr marL="0" indent="0">
              <a:buNone/>
            </a:pPr>
            <a:r>
              <a:rPr lang="en-US" b="1" dirty="0">
                <a:latin typeface="Lato" panose="020F0502020204030203" pitchFamily="34" charset="0"/>
                <a:ea typeface="Lato" panose="020F0502020204030203" pitchFamily="34" charset="0"/>
                <a:cs typeface="Lato" panose="020F0502020204030203" pitchFamily="34" charset="0"/>
              </a:rPr>
              <a:t>Side View</a:t>
            </a:r>
          </a:p>
          <a:p>
            <a:r>
              <a:rPr lang="en-US" dirty="0">
                <a:latin typeface="Lato" panose="020F0502020204030203" pitchFamily="34" charset="0"/>
                <a:ea typeface="Lato" panose="020F0502020204030203" pitchFamily="34" charset="0"/>
                <a:cs typeface="Lato" panose="020F0502020204030203" pitchFamily="34" charset="0"/>
              </a:rPr>
              <a:t>Imagine standing directly to the side of the object </a:t>
            </a:r>
          </a:p>
          <a:p>
            <a:r>
              <a:rPr lang="en-US" dirty="0">
                <a:latin typeface="Lato" panose="020F0502020204030203" pitchFamily="34" charset="0"/>
                <a:ea typeface="Lato" panose="020F0502020204030203" pitchFamily="34" charset="0"/>
                <a:cs typeface="Lato" panose="020F0502020204030203" pitchFamily="34" charset="0"/>
              </a:rPr>
              <a:t>Draw what you see</a:t>
            </a:r>
            <a:endParaRPr lang="en-US" sz="1600" dirty="0">
              <a:latin typeface="Lato" panose="020F0502020204030203" pitchFamily="34" charset="0"/>
              <a:ea typeface="Lato" panose="020F0502020204030203" pitchFamily="34" charset="0"/>
              <a:cs typeface="Lato" panose="020F0502020204030203" pitchFamily="34" charset="0"/>
            </a:endParaRPr>
          </a:p>
          <a:p>
            <a:endParaRPr lang="en-US" sz="1200" b="1"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6B0C154D-E891-482B-82E0-25B2B13B6177}"/>
              </a:ext>
            </a:extLst>
          </p:cNvPr>
          <p:cNvPicPr>
            <a:picLocks noChangeAspect="1"/>
          </p:cNvPicPr>
          <p:nvPr/>
        </p:nvPicPr>
        <p:blipFill>
          <a:blip r:embed="rId3"/>
          <a:stretch>
            <a:fillRect/>
          </a:stretch>
        </p:blipFill>
        <p:spPr>
          <a:xfrm>
            <a:off x="618315" y="2883486"/>
            <a:ext cx="1971675" cy="3000375"/>
          </a:xfrm>
          <a:prstGeom prst="rect">
            <a:avLst/>
          </a:prstGeom>
        </p:spPr>
      </p:pic>
      <p:pic>
        <p:nvPicPr>
          <p:cNvPr id="7" name="Picture 6">
            <a:extLst>
              <a:ext uri="{FF2B5EF4-FFF2-40B4-BE49-F238E27FC236}">
                <a16:creationId xmlns:a16="http://schemas.microsoft.com/office/drawing/2014/main" id="{D0A8E6D4-22FA-466D-BC2F-9A52FE6321E0}"/>
              </a:ext>
            </a:extLst>
          </p:cNvPr>
          <p:cNvPicPr>
            <a:picLocks noChangeAspect="1"/>
          </p:cNvPicPr>
          <p:nvPr/>
        </p:nvPicPr>
        <p:blipFill>
          <a:blip r:embed="rId4"/>
          <a:stretch>
            <a:fillRect/>
          </a:stretch>
        </p:blipFill>
        <p:spPr>
          <a:xfrm>
            <a:off x="7157689" y="2930043"/>
            <a:ext cx="1462528" cy="3046933"/>
          </a:xfrm>
          <a:prstGeom prst="rect">
            <a:avLst/>
          </a:prstGeom>
        </p:spPr>
      </p:pic>
      <p:pic>
        <p:nvPicPr>
          <p:cNvPr id="5" name="Picture 4">
            <a:extLst>
              <a:ext uri="{FF2B5EF4-FFF2-40B4-BE49-F238E27FC236}">
                <a16:creationId xmlns:a16="http://schemas.microsoft.com/office/drawing/2014/main" id="{661372E9-E7DE-4C3F-9808-E2C12698CB06}"/>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35205" t="42385" r="35938" b="22576"/>
          <a:stretch/>
        </p:blipFill>
        <p:spPr>
          <a:xfrm>
            <a:off x="3932806" y="2859607"/>
            <a:ext cx="1882067" cy="3048132"/>
          </a:xfrm>
          <a:prstGeom prst="rect">
            <a:avLst/>
          </a:prstGeom>
        </p:spPr>
      </p:pic>
    </p:spTree>
    <p:extLst>
      <p:ext uri="{BB962C8B-B14F-4D97-AF65-F5344CB8AC3E}">
        <p14:creationId xmlns:p14="http://schemas.microsoft.com/office/powerpoint/2010/main" val="24581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First Angle – Orthographic Projection</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505566" y="1149984"/>
            <a:ext cx="7038497" cy="5262538"/>
          </a:xfrm>
        </p:spPr>
        <p:txBody>
          <a:bodyPr/>
          <a:lstStyle/>
          <a:p>
            <a:r>
              <a:rPr lang="en-US" dirty="0">
                <a:latin typeface="Lato" panose="020F0502020204030203" pitchFamily="34" charset="0"/>
                <a:ea typeface="Lato" panose="020F0502020204030203" pitchFamily="34" charset="0"/>
                <a:cs typeface="Lato" panose="020F0502020204030203" pitchFamily="34" charset="0"/>
              </a:rPr>
              <a:t>There is a correct method of presenting the three views in first angle orthographic projection </a:t>
            </a:r>
          </a:p>
          <a:p>
            <a:r>
              <a:rPr lang="en-US" dirty="0">
                <a:latin typeface="Lato" panose="020F0502020204030203" pitchFamily="34" charset="0"/>
                <a:ea typeface="Lato" panose="020F0502020204030203" pitchFamily="34" charset="0"/>
                <a:cs typeface="Lato" panose="020F0502020204030203" pitchFamily="34" charset="0"/>
              </a:rPr>
              <a:t>The drawing right is composed of a front, side and plan view of the object:</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1 is the front view (drawn looking straight at the front of the L-shape)</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2 is a drawing of the L-shape seen from the side (known as side view) </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3 is a drawing from above, known as a plan view</a:t>
            </a:r>
          </a:p>
          <a:p>
            <a:r>
              <a:rPr lang="en-US" dirty="0">
                <a:latin typeface="Lato" panose="020F0502020204030203" pitchFamily="34" charset="0"/>
                <a:ea typeface="Lato" panose="020F0502020204030203" pitchFamily="34" charset="0"/>
                <a:cs typeface="Lato" panose="020F0502020204030203" pitchFamily="34" charset="0"/>
              </a:rPr>
              <a:t>The red lines are guidelines and are drawn to help keep each view in line, level and the same size</a:t>
            </a: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15" name="Picture 14">
            <a:extLst>
              <a:ext uri="{FF2B5EF4-FFF2-40B4-BE49-F238E27FC236}">
                <a16:creationId xmlns:a16="http://schemas.microsoft.com/office/drawing/2014/main" id="{F8F42E38-4999-4296-AF96-B3F6AD60A600}"/>
              </a:ext>
            </a:extLst>
          </p:cNvPr>
          <p:cNvPicPr>
            <a:picLocks noChangeAspect="1"/>
          </p:cNvPicPr>
          <p:nvPr/>
        </p:nvPicPr>
        <p:blipFill rotWithShape="1">
          <a:blip r:embed="rId3"/>
          <a:srcRect t="6902" b="6855"/>
          <a:stretch/>
        </p:blipFill>
        <p:spPr>
          <a:xfrm>
            <a:off x="7475935" y="1692352"/>
            <a:ext cx="4458206" cy="3473296"/>
          </a:xfrm>
          <a:prstGeom prst="rect">
            <a:avLst/>
          </a:prstGeom>
        </p:spPr>
      </p:pic>
      <p:sp>
        <p:nvSpPr>
          <p:cNvPr id="4" name="TextBox 3">
            <a:extLst>
              <a:ext uri="{FF2B5EF4-FFF2-40B4-BE49-F238E27FC236}">
                <a16:creationId xmlns:a16="http://schemas.microsoft.com/office/drawing/2014/main" id="{4175CFF9-E6D2-494B-A72E-212B8690C610}"/>
              </a:ext>
            </a:extLst>
          </p:cNvPr>
          <p:cNvSpPr txBox="1"/>
          <p:nvPr/>
        </p:nvSpPr>
        <p:spPr>
          <a:xfrm>
            <a:off x="9670974" y="2503990"/>
            <a:ext cx="13625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rgbClr val="0091BD"/>
                </a:solidFill>
                <a:latin typeface="+mn-lt"/>
                <a:ea typeface="+mn-ea"/>
                <a:cs typeface="+mn-cs"/>
              </a:rPr>
              <a:t>1</a:t>
            </a:r>
          </a:p>
        </p:txBody>
      </p:sp>
      <p:sp>
        <p:nvSpPr>
          <p:cNvPr id="5" name="TextBox 4">
            <a:extLst>
              <a:ext uri="{FF2B5EF4-FFF2-40B4-BE49-F238E27FC236}">
                <a16:creationId xmlns:a16="http://schemas.microsoft.com/office/drawing/2014/main" id="{FA2962A3-B603-4B6C-8C38-081F518EBC5A}"/>
              </a:ext>
            </a:extLst>
          </p:cNvPr>
          <p:cNvSpPr txBox="1"/>
          <p:nvPr/>
        </p:nvSpPr>
        <p:spPr>
          <a:xfrm>
            <a:off x="8639908" y="2474682"/>
            <a:ext cx="13625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rgbClr val="0091BD"/>
                </a:solidFill>
                <a:latin typeface="+mn-lt"/>
                <a:ea typeface="+mn-ea"/>
                <a:cs typeface="+mn-cs"/>
              </a:rPr>
              <a:t>2</a:t>
            </a:r>
          </a:p>
        </p:txBody>
      </p:sp>
      <p:sp>
        <p:nvSpPr>
          <p:cNvPr id="6" name="TextBox 5">
            <a:extLst>
              <a:ext uri="{FF2B5EF4-FFF2-40B4-BE49-F238E27FC236}">
                <a16:creationId xmlns:a16="http://schemas.microsoft.com/office/drawing/2014/main" id="{1F29B196-17C1-4E5A-8D61-382341B691F8}"/>
              </a:ext>
            </a:extLst>
          </p:cNvPr>
          <p:cNvSpPr txBox="1"/>
          <p:nvPr/>
        </p:nvSpPr>
        <p:spPr>
          <a:xfrm>
            <a:off x="10351477" y="4103077"/>
            <a:ext cx="13625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rgbClr val="0091BD"/>
                </a:solidFill>
                <a:latin typeface="+mn-lt"/>
                <a:ea typeface="+mn-ea"/>
                <a:cs typeface="+mn-cs"/>
              </a:rPr>
              <a:t>3</a:t>
            </a:r>
          </a:p>
        </p:txBody>
      </p:sp>
      <p:sp>
        <p:nvSpPr>
          <p:cNvPr id="7" name="Oval 6">
            <a:extLst>
              <a:ext uri="{FF2B5EF4-FFF2-40B4-BE49-F238E27FC236}">
                <a16:creationId xmlns:a16="http://schemas.microsoft.com/office/drawing/2014/main" id="{72F278B0-EEAF-4395-A740-05056703AC96}"/>
              </a:ext>
            </a:extLst>
          </p:cNvPr>
          <p:cNvSpPr/>
          <p:nvPr/>
        </p:nvSpPr>
        <p:spPr>
          <a:xfrm>
            <a:off x="10275301" y="4091354"/>
            <a:ext cx="287191" cy="290849"/>
          </a:xfrm>
          <a:prstGeom prst="ellipse">
            <a:avLst/>
          </a:prstGeom>
          <a:noFill/>
          <a:ln>
            <a:solidFill>
              <a:srgbClr val="009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91BD"/>
              </a:solidFill>
            </a:endParaRPr>
          </a:p>
        </p:txBody>
      </p:sp>
      <p:sp>
        <p:nvSpPr>
          <p:cNvPr id="9" name="Oval 8">
            <a:extLst>
              <a:ext uri="{FF2B5EF4-FFF2-40B4-BE49-F238E27FC236}">
                <a16:creationId xmlns:a16="http://schemas.microsoft.com/office/drawing/2014/main" id="{50A5F8FC-41C4-4A8E-8B10-8E3633FF9938}"/>
              </a:ext>
            </a:extLst>
          </p:cNvPr>
          <p:cNvSpPr/>
          <p:nvPr/>
        </p:nvSpPr>
        <p:spPr>
          <a:xfrm>
            <a:off x="8563737" y="2450123"/>
            <a:ext cx="287191" cy="290849"/>
          </a:xfrm>
          <a:prstGeom prst="ellipse">
            <a:avLst/>
          </a:prstGeom>
          <a:noFill/>
          <a:ln>
            <a:solidFill>
              <a:srgbClr val="009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91BD"/>
              </a:solidFill>
            </a:endParaRPr>
          </a:p>
        </p:txBody>
      </p:sp>
      <p:sp>
        <p:nvSpPr>
          <p:cNvPr id="10" name="Oval 9">
            <a:extLst>
              <a:ext uri="{FF2B5EF4-FFF2-40B4-BE49-F238E27FC236}">
                <a16:creationId xmlns:a16="http://schemas.microsoft.com/office/drawing/2014/main" id="{8C3D211E-FF04-44ED-8800-347C9DF4256F}"/>
              </a:ext>
            </a:extLst>
          </p:cNvPr>
          <p:cNvSpPr/>
          <p:nvPr/>
        </p:nvSpPr>
        <p:spPr>
          <a:xfrm>
            <a:off x="9595362" y="2497016"/>
            <a:ext cx="287191" cy="290849"/>
          </a:xfrm>
          <a:prstGeom prst="ellipse">
            <a:avLst/>
          </a:prstGeom>
          <a:noFill/>
          <a:ln>
            <a:solidFill>
              <a:srgbClr val="009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91BD"/>
              </a:solidFill>
            </a:endParaRPr>
          </a:p>
        </p:txBody>
      </p:sp>
    </p:spTree>
    <p:extLst>
      <p:ext uri="{BB962C8B-B14F-4D97-AF65-F5344CB8AC3E}">
        <p14:creationId xmlns:p14="http://schemas.microsoft.com/office/powerpoint/2010/main" val="3662451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First Angle – Orthographic Projection</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505566" y="974139"/>
            <a:ext cx="11180867" cy="472921"/>
          </a:xfrm>
        </p:spPr>
        <p:txBody>
          <a:bodyPr/>
          <a:lstStyle/>
          <a:p>
            <a:r>
              <a:rPr lang="en-US" dirty="0">
                <a:latin typeface="Lato" panose="020F0502020204030203" pitchFamily="34" charset="0"/>
                <a:ea typeface="Lato" panose="020F0502020204030203" pitchFamily="34" charset="0"/>
                <a:cs typeface="Lato" panose="020F0502020204030203" pitchFamily="34" charset="0"/>
              </a:rPr>
              <a:t>This may be then represented in a layout similar to the one below</a:t>
            </a: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817DCFD9-4648-46E5-A69B-C3B8CC0F9C9D}"/>
              </a:ext>
            </a:extLst>
          </p:cNvPr>
          <p:cNvPicPr>
            <a:picLocks noChangeAspect="1"/>
          </p:cNvPicPr>
          <p:nvPr/>
        </p:nvPicPr>
        <p:blipFill>
          <a:blip r:embed="rId3"/>
          <a:stretch>
            <a:fillRect/>
          </a:stretch>
        </p:blipFill>
        <p:spPr>
          <a:xfrm>
            <a:off x="1893608" y="1414574"/>
            <a:ext cx="7287796" cy="5148151"/>
          </a:xfrm>
          <a:prstGeom prst="rect">
            <a:avLst/>
          </a:prstGeom>
        </p:spPr>
      </p:pic>
      <p:pic>
        <p:nvPicPr>
          <p:cNvPr id="5" name="Picture 4">
            <a:extLst>
              <a:ext uri="{FF2B5EF4-FFF2-40B4-BE49-F238E27FC236}">
                <a16:creationId xmlns:a16="http://schemas.microsoft.com/office/drawing/2014/main" id="{0BC6981F-17EB-465C-B6E1-E97E9539CD81}"/>
              </a:ext>
            </a:extLst>
          </p:cNvPr>
          <p:cNvPicPr>
            <a:picLocks noChangeAspect="1"/>
          </p:cNvPicPr>
          <p:nvPr/>
        </p:nvPicPr>
        <p:blipFill>
          <a:blip r:embed="rId4"/>
          <a:stretch>
            <a:fillRect/>
          </a:stretch>
        </p:blipFill>
        <p:spPr>
          <a:xfrm>
            <a:off x="9376171" y="1750101"/>
            <a:ext cx="2115495" cy="2359356"/>
          </a:xfrm>
          <a:prstGeom prst="rect">
            <a:avLst/>
          </a:prstGeom>
        </p:spPr>
      </p:pic>
    </p:spTree>
    <p:extLst>
      <p:ext uri="{BB962C8B-B14F-4D97-AF65-F5344CB8AC3E}">
        <p14:creationId xmlns:p14="http://schemas.microsoft.com/office/powerpoint/2010/main" val="4163923673"/>
      </p:ext>
    </p:extLst>
  </p:cSld>
  <p:clrMapOvr>
    <a:masterClrMapping/>
  </p:clrMapOvr>
</p:sld>
</file>

<file path=ppt/theme/theme1.xml><?xml version="1.0" encoding="utf-8"?>
<a:theme xmlns:a="http://schemas.openxmlformats.org/drawingml/2006/main" name="2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purl.org/dc/elements/1.1/"/>
    <ds:schemaRef ds:uri="http://schemas.microsoft.com/office/2006/documentManagement/type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777</Words>
  <Application>Microsoft Office PowerPoint</Application>
  <PresentationFormat>Widescreen</PresentationFormat>
  <Paragraphs>166</Paragraphs>
  <Slides>12</Slides>
  <Notes>11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2_Arm_PPT_Public</vt:lpstr>
      <vt:lpstr>Orthographic Projection</vt:lpstr>
      <vt:lpstr>Objectives</vt:lpstr>
      <vt:lpstr>First Angle – Orthographic Projection</vt:lpstr>
      <vt:lpstr>First Angle – Orthographic Projection</vt:lpstr>
      <vt:lpstr>First Angle – Orthographic Projection</vt:lpstr>
      <vt:lpstr>First Angle – Orthographic Projection</vt:lpstr>
      <vt:lpstr>First Angle – Orthographic Projection</vt:lpstr>
      <vt:lpstr>First Angle – Orthographic Projection</vt:lpstr>
      <vt:lpstr>First Angle – Orthographic Projection</vt:lpstr>
      <vt:lpstr>First Angle – Orthographic Projection</vt:lpstr>
      <vt:lpstr>Success Criteria</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2</cp:revision>
  <dcterms:created xsi:type="dcterms:W3CDTF">2017-09-19T22:21:35Z</dcterms:created>
  <dcterms:modified xsi:type="dcterms:W3CDTF">2025-02-11T09:42:12Z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